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325" r:id="rId6"/>
    <p:sldId id="260" r:id="rId7"/>
    <p:sldId id="261" r:id="rId8"/>
    <p:sldId id="263" r:id="rId9"/>
    <p:sldId id="311" r:id="rId10"/>
    <p:sldId id="358" r:id="rId11"/>
    <p:sldId id="359" r:id="rId12"/>
    <p:sldId id="353" r:id="rId13"/>
    <p:sldId id="329" r:id="rId14"/>
    <p:sldId id="330" r:id="rId15"/>
    <p:sldId id="331" r:id="rId16"/>
    <p:sldId id="334" r:id="rId17"/>
    <p:sldId id="335" r:id="rId18"/>
    <p:sldId id="337" r:id="rId19"/>
    <p:sldId id="338" r:id="rId20"/>
    <p:sldId id="339" r:id="rId21"/>
    <p:sldId id="332" r:id="rId22"/>
    <p:sldId id="333" r:id="rId23"/>
    <p:sldId id="340" r:id="rId24"/>
    <p:sldId id="341" r:id="rId25"/>
    <p:sldId id="360" r:id="rId26"/>
    <p:sldId id="355" r:id="rId27"/>
    <p:sldId id="356" r:id="rId28"/>
    <p:sldId id="357" r:id="rId29"/>
    <p:sldId id="343" r:id="rId30"/>
    <p:sldId id="287" r:id="rId31"/>
    <p:sldId id="299" r:id="rId32"/>
    <p:sldId id="300" r:id="rId33"/>
    <p:sldId id="316" r:id="rId34"/>
    <p:sldId id="301" r:id="rId35"/>
    <p:sldId id="298" r:id="rId36"/>
    <p:sldId id="344" r:id="rId37"/>
    <p:sldId id="345" r:id="rId38"/>
    <p:sldId id="319" r:id="rId39"/>
    <p:sldId id="320" r:id="rId40"/>
    <p:sldId id="321" r:id="rId41"/>
    <p:sldId id="310" r:id="rId42"/>
    <p:sldId id="346" r:id="rId43"/>
    <p:sldId id="347" r:id="rId44"/>
    <p:sldId id="318" r:id="rId45"/>
    <p:sldId id="313" r:id="rId46"/>
    <p:sldId id="348" r:id="rId47"/>
    <p:sldId id="317" r:id="rId48"/>
    <p:sldId id="349" r:id="rId49"/>
    <p:sldId id="350" r:id="rId50"/>
    <p:sldId id="351" r:id="rId51"/>
    <p:sldId id="295" r:id="rId52"/>
    <p:sldId id="29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/>
    <p:restoredTop sz="78947" autoAdjust="0"/>
  </p:normalViewPr>
  <p:slideViewPr>
    <p:cSldViewPr snapToGrid="0" snapToObjects="1">
      <p:cViewPr>
        <p:scale>
          <a:sx n="100" d="100"/>
          <a:sy n="100" d="100"/>
        </p:scale>
        <p:origin x="-94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4/25/18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Thế</a:t>
            </a:r>
            <a:r>
              <a:rPr lang="en-US" baseline="0" smtClean="0"/>
              <a:t> 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17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7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6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1BA2A-9C9C-2545-98C9-049F1B47D8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832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2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Bỏ</a:t>
            </a:r>
            <a:r>
              <a:rPr lang="en-US" baseline="0" smtClean="0"/>
              <a:t> coursefeedback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0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5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Bỏ</a:t>
            </a:r>
            <a:r>
              <a:rPr lang="en-US" baseline="0" smtClean="0"/>
              <a:t> lecture/quiz</a:t>
            </a:r>
          </a:p>
          <a:p>
            <a:r>
              <a:rPr lang="en-US" baseline="0" smtClean="0"/>
              <a:t>Thêm author reply feedback</a:t>
            </a:r>
          </a:p>
          <a:p>
            <a:r>
              <a:rPr lang="en-US" baseline="0" smtClean="0"/>
              <a:t>Thêm program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4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47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4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3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Flowchart.png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515415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2082050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 smtClean="0"/>
              <a:t>Data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67" y="995480"/>
            <a:ext cx="772164" cy="77216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130671" y="2161616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5344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64671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20214" y="3045871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52411" y="3045870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4608" y="3045869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0764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8049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35334" y="3940543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09389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75740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840676" y="1936376"/>
            <a:ext cx="502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" idx="2"/>
          </p:cNvCxnSpPr>
          <p:nvPr/>
        </p:nvCxnSpPr>
        <p:spPr>
          <a:xfrm flipH="1">
            <a:off x="6465348" y="1767644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4" idx="0"/>
          </p:cNvCxnSpPr>
          <p:nvPr/>
        </p:nvCxnSpPr>
        <p:spPr>
          <a:xfrm>
            <a:off x="3840676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6534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88223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73337" y="2809455"/>
            <a:ext cx="4087809" cy="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40676" y="265651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173337" y="2809455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35334" y="2817147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261146" y="2825248"/>
            <a:ext cx="5580" cy="2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232331" y="3707382"/>
            <a:ext cx="38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30219" y="3538650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2356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42370" y="3715303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14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5908" y="4610568"/>
            <a:ext cx="2179837" cy="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244625" y="444183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2105908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284945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88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87768" y="2066736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19965" y="2066735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52162" y="2066734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7213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560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3231" y="994036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697773" y="1647390"/>
            <a:ext cx="3930927" cy="2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638062" y="1495977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9" idx="0"/>
          </p:cNvCxnSpPr>
          <p:nvPr/>
        </p:nvCxnSpPr>
        <p:spPr>
          <a:xfrm>
            <a:off x="3697773" y="1668088"/>
            <a:ext cx="0" cy="3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2" idx="0"/>
          </p:cNvCxnSpPr>
          <p:nvPr/>
        </p:nvCxnSpPr>
        <p:spPr>
          <a:xfrm flipH="1">
            <a:off x="5629970" y="1668088"/>
            <a:ext cx="6096" cy="39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28700" y="1668088"/>
            <a:ext cx="0" cy="39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99885" y="2790099"/>
            <a:ext cx="2005723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97773" y="2559515"/>
            <a:ext cx="2" cy="23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599884" y="2798020"/>
            <a:ext cx="2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45" idx="0"/>
          </p:cNvCxnSpPr>
          <p:nvPr/>
        </p:nvCxnSpPr>
        <p:spPr>
          <a:xfrm>
            <a:off x="4605608" y="2798020"/>
            <a:ext cx="0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00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 smtClean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12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ADMIN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87" y="1837765"/>
            <a:ext cx="2063372" cy="2063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21" y="1837765"/>
            <a:ext cx="2059200" cy="205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9093" y="4061442"/>
            <a:ext cx="152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130566" y="3089490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85741" y="4061442"/>
            <a:ext cx="1989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list brands</a:t>
            </a:r>
          </a:p>
        </p:txBody>
      </p:sp>
    </p:spTree>
    <p:extLst>
      <p:ext uri="{BB962C8B-B14F-4D97-AF65-F5344CB8AC3E}">
        <p14:creationId xmlns:p14="http://schemas.microsoft.com/office/powerpoint/2010/main" val="16285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0360" y="4042325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844" y="4042325"/>
            <a:ext cx="155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brand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80389" y="3337953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858844" y="2575184"/>
            <a:ext cx="1758185" cy="1467141"/>
            <a:chOff x="6621517" y="2585832"/>
            <a:chExt cx="1923393" cy="1592978"/>
          </a:xfrm>
        </p:grpSpPr>
        <p:sp>
          <p:nvSpPr>
            <p:cNvPr id="8" name="Rectangle 7"/>
            <p:cNvSpPr/>
            <p:nvPr/>
          </p:nvSpPr>
          <p:spPr>
            <a:xfrm>
              <a:off x="6621517" y="2711669"/>
              <a:ext cx="1923393" cy="12454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724" y="2585832"/>
              <a:ext cx="1592978" cy="1592978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5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97" y="2691081"/>
            <a:ext cx="1153090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097066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user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173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plans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54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236766" y="2733663"/>
            <a:ext cx="1385788" cy="1153090"/>
            <a:chOff x="7179860" y="2531353"/>
            <a:chExt cx="1518364" cy="1472546"/>
          </a:xfrm>
        </p:grpSpPr>
        <p:sp>
          <p:nvSpPr>
            <p:cNvPr id="3" name="Rectangle 2"/>
            <p:cNvSpPr/>
            <p:nvPr/>
          </p:nvSpPr>
          <p:spPr>
            <a:xfrm>
              <a:off x="7179860" y="2531353"/>
              <a:ext cx="1518364" cy="147254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497" y="2691081"/>
              <a:ext cx="1153090" cy="115309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978213" y="4119184"/>
            <a:ext cx="190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46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1" y="2508444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6766" y="4119184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skills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42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60" y="2706598"/>
            <a:ext cx="1335727" cy="1335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6951" y="4123568"/>
            <a:ext cx="1243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report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84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658072" cy="707886"/>
            <a:chOff x="1828800" y="1926678"/>
            <a:chExt cx="3658072" cy="707886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298992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Introduction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361791" cy="707886"/>
            <a:chOff x="1828800" y="1926678"/>
            <a:chExt cx="4361791" cy="707886"/>
          </a:xfrm>
        </p:grpSpPr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69364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Implementation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3904935" cy="707886"/>
            <a:chOff x="1828800" y="1926678"/>
            <a:chExt cx="3904935" cy="707886"/>
          </a:xfrm>
        </p:grpSpPr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23678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Demostration</a:t>
              </a:r>
              <a:endParaRPr lang="en-US" sz="1600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435803" cy="707886"/>
            <a:chOff x="1828800" y="1926678"/>
            <a:chExt cx="5435803" cy="707886"/>
          </a:xfrm>
        </p:grpSpPr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ritannic Bold" panose="020B0903060703020204" pitchFamily="34" charset="77"/>
                <a:ea typeface="Apple Symbols" panose="02000000000000000000" pitchFamily="2" charset="-79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47676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77"/>
                  <a:ea typeface="Apple Symbols" panose="02000000000000000000" pitchFamily="2" charset="-79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977" y="4042325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038" y="2733663"/>
            <a:ext cx="1731367" cy="115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7802" y="4142275"/>
            <a:ext cx="2041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participant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868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1830" y="4149872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9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5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Enroll course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41" y="2713129"/>
            <a:ext cx="1194158" cy="1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884" y="4145187"/>
            <a:ext cx="1411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lecture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85" y="2614590"/>
            <a:ext cx="1411669" cy="14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3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1" y="2691081"/>
            <a:ext cx="1153090" cy="115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1977" y="4042325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 ner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1043" y="4042325"/>
            <a:ext cx="1043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 quiz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7145" y="3310208"/>
            <a:ext cx="2538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F:\study\SWP\TraisyDocument\Reports\Icon\qui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043" y="2864974"/>
            <a:ext cx="979197" cy="9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8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" y="0"/>
            <a:ext cx="9122484" cy="1086522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4"/>
          <a:stretch/>
        </p:blipFill>
        <p:spPr>
          <a:xfrm>
            <a:off x="560960" y="1086522"/>
            <a:ext cx="9465167" cy="5082718"/>
          </a:xfrm>
        </p:spPr>
      </p:pic>
    </p:spTree>
    <p:extLst>
      <p:ext uri="{BB962C8B-B14F-4D97-AF65-F5344CB8AC3E}">
        <p14:creationId xmlns:p14="http://schemas.microsoft.com/office/powerpoint/2010/main" val="627888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=""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9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Define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440168D5-2D15-514C-9B04-8D0738937CC8}"/>
                  </a:ext>
                </a:extLst>
              </p:cNvPr>
              <p:cNvSpPr txBox="1"/>
              <p:nvPr/>
            </p:nvSpPr>
            <p:spPr>
              <a:xfrm>
                <a:off x="209145" y="1974196"/>
                <a:ext cx="7662131" cy="2600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Each course has its own title and URL</a:t>
                </a:r>
              </a:p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Course’s URL has to be related to it’s title</a:t>
                </a:r>
              </a:p>
              <a:p>
                <a:pPr marL="342900" lvl="0" indent="-342900">
                  <a:spcAft>
                    <a:spcPts val="1000"/>
                  </a:spcAft>
                  <a:buFont typeface="Wingdings" pitchFamily="2" charset="2"/>
                  <a:buChar char="q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Course’s URL has to be unique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Courses URL will be duplicated for courses that have the same title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5" y="1974196"/>
                <a:ext cx="7662131" cy="2600712"/>
              </a:xfrm>
              <a:prstGeom prst="rect">
                <a:avLst/>
              </a:prstGeom>
              <a:blipFill>
                <a:blip r:embed="rId2"/>
                <a:stretch>
                  <a:fillRect l="-1193" t="-1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22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440168D5-2D15-514C-9B04-8D0738937CC8}"/>
                  </a:ext>
                </a:extLst>
              </p:cNvPr>
              <p:cNvSpPr txBox="1"/>
              <p:nvPr/>
            </p:nvSpPr>
            <p:spPr>
              <a:xfrm>
                <a:off x="209145" y="1516996"/>
                <a:ext cx="10985036" cy="3467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Lowercase all the course’s title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Transfer the course title into non-Unicode characters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Replace special characters with hyphen (-)</a:t>
                </a:r>
              </a:p>
              <a:p>
                <a:pPr marL="457200" lvl="0" indent="-457200">
                  <a:spcAft>
                    <a:spcPts val="10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URL will be appended with a number behind if duplicated 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The URL structure will be as bellow:</a:t>
                </a:r>
              </a:p>
              <a:p>
                <a:pPr lvl="0"/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•	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hoc html: 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-hoc-html (if course title is not duplicated)</a:t>
                </a:r>
              </a:p>
              <a:p>
                <a:pPr lvl="0"/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•	</a:t>
                </a:r>
                <a:r>
                  <a:rPr lang="en-US" sz="2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Khoa</a:t>
                </a:r>
                <a:r>
                  <a:rPr lang="en-US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hoc html: khoa-hoc-html-1 (if course title is duplicated)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168D5-2D15-514C-9B04-8D073893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5" y="1516996"/>
                <a:ext cx="10985036" cy="3467616"/>
              </a:xfrm>
              <a:prstGeom prst="rect">
                <a:avLst/>
              </a:prstGeom>
              <a:blipFill>
                <a:blip r:embed="rId2"/>
                <a:stretch>
                  <a:fillRect l="-1039" t="-2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hlinkClick r:id="rId3" action="ppaction://hlinkfile"/>
          </p:cNvPr>
          <p:cNvSpPr/>
          <p:nvPr/>
        </p:nvSpPr>
        <p:spPr>
          <a:xfrm>
            <a:off x="8923283" y="2196662"/>
            <a:ext cx="1902372" cy="75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Flow chart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5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=""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2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=""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=""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=""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=""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plan, Create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304847" y="5190177"/>
            <a:ext cx="298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 overview page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772583" y="1634874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06635" y="281017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15743" y="1635078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Click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244" y="1638222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07933" y="2646703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244" y="4076090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883011" y="3141637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924292" y="4126736"/>
            <a:ext cx="2659767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Update plan infomation</a:t>
            </a:r>
          </a:p>
        </p:txBody>
      </p:sp>
      <p:cxnSp>
        <p:nvCxnSpPr>
          <p:cNvPr id="26" name="Straight Arrow Connector 25"/>
          <p:cNvCxnSpPr>
            <a:cxnSpLocks/>
            <a:stCxn id="25" idx="2"/>
          </p:cNvCxnSpPr>
          <p:nvPr/>
        </p:nvCxnSpPr>
        <p:spPr>
          <a:xfrm>
            <a:off x="8798232" y="3016035"/>
            <a:ext cx="0" cy="9344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28D2C79-6533-A844-91F8-4A53CC1B6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561" y="4145087"/>
            <a:ext cx="1089286" cy="108928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7E1B104F-E16E-0D4F-AEA8-4E414DFB1AC4}"/>
              </a:ext>
            </a:extLst>
          </p:cNvPr>
          <p:cNvCxnSpPr>
            <a:cxnSpLocks/>
          </p:cNvCxnSpPr>
          <p:nvPr/>
        </p:nvCxnSpPr>
        <p:spPr>
          <a:xfrm>
            <a:off x="1141537" y="4739842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479D5B89-1580-6F47-8511-4FC3D254F412}"/>
              </a:ext>
            </a:extLst>
          </p:cNvPr>
          <p:cNvCxnSpPr/>
          <p:nvPr/>
        </p:nvCxnSpPr>
        <p:spPr>
          <a:xfrm flipH="1">
            <a:off x="1141537" y="473251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357312D-51A6-A04F-89B0-236A2CA66268}"/>
              </a:ext>
            </a:extLst>
          </p:cNvPr>
          <p:cNvSpPr txBox="1"/>
          <p:nvPr/>
        </p:nvSpPr>
        <p:spPr>
          <a:xfrm>
            <a:off x="2686655" y="5217728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46BE7D48-B014-724A-8A74-F3401C0BB3AE}"/>
              </a:ext>
            </a:extLst>
          </p:cNvPr>
          <p:cNvCxnSpPr>
            <a:cxnSpLocks/>
          </p:cNvCxnSpPr>
          <p:nvPr/>
        </p:nvCxnSpPr>
        <p:spPr>
          <a:xfrm>
            <a:off x="1222559" y="1282767"/>
            <a:ext cx="17868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0722511-C2C8-3A4B-81CF-C41B53521137}"/>
              </a:ext>
            </a:extLst>
          </p:cNvPr>
          <p:cNvCxnSpPr>
            <a:cxnSpLocks/>
          </p:cNvCxnSpPr>
          <p:nvPr/>
        </p:nvCxnSpPr>
        <p:spPr>
          <a:xfrm>
            <a:off x="1222559" y="-579222"/>
            <a:ext cx="1" cy="18619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0183C14-5423-1B42-AD03-3960986A54B7}"/>
              </a:ext>
            </a:extLst>
          </p:cNvPr>
          <p:cNvSpPr txBox="1"/>
          <p:nvPr/>
        </p:nvSpPr>
        <p:spPr>
          <a:xfrm>
            <a:off x="322220" y="1168039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Add author to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6D390E6-3C2D-1140-ACE1-C32740D2C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238" y="633000"/>
            <a:ext cx="1089286" cy="108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BB2501A-84B9-CA4C-9A62-C0DBC2BFDAC5}"/>
              </a:ext>
            </a:extLst>
          </p:cNvPr>
          <p:cNvSpPr txBox="1"/>
          <p:nvPr/>
        </p:nvSpPr>
        <p:spPr>
          <a:xfrm>
            <a:off x="2814332" y="1754469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CD6B929-2636-3644-BE70-8DAE735F13FD}"/>
              </a:ext>
            </a:extLst>
          </p:cNvPr>
          <p:cNvSpPr txBox="1"/>
          <p:nvPr/>
        </p:nvSpPr>
        <p:spPr>
          <a:xfrm>
            <a:off x="4645579" y="1154822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Add learner to plan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7AC8621D-3A94-5A4F-847D-D92DEAD6CD32}"/>
              </a:ext>
            </a:extLst>
          </p:cNvPr>
          <p:cNvCxnSpPr>
            <a:cxnSpLocks/>
          </p:cNvCxnSpPr>
          <p:nvPr/>
        </p:nvCxnSpPr>
        <p:spPr>
          <a:xfrm>
            <a:off x="4546422" y="1257805"/>
            <a:ext cx="28382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DEA8E30C-C016-F743-A623-407AEBFF6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41" y="3271149"/>
            <a:ext cx="1236480" cy="1236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C9C98BC-A157-704D-9061-23EC4685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805" y="610179"/>
            <a:ext cx="1089286" cy="1089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323242F-B145-6E49-A192-66DA40FF359B}"/>
              </a:ext>
            </a:extLst>
          </p:cNvPr>
          <p:cNvSpPr txBox="1"/>
          <p:nvPr/>
        </p:nvSpPr>
        <p:spPr>
          <a:xfrm>
            <a:off x="7104899" y="1754469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5AE9127-6D3A-7244-B576-8DFB032D3493}"/>
              </a:ext>
            </a:extLst>
          </p:cNvPr>
          <p:cNvSpPr txBox="1"/>
          <p:nvPr/>
        </p:nvSpPr>
        <p:spPr>
          <a:xfrm>
            <a:off x="9377606" y="2094035"/>
            <a:ext cx="245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Click create program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035ECF9C-BB98-5347-8028-7E11914C1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548" y="3326153"/>
            <a:ext cx="1049520" cy="10495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2F6D22C4-A947-6447-9688-55A73E91B9C2}"/>
              </a:ext>
            </a:extLst>
          </p:cNvPr>
          <p:cNvCxnSpPr>
            <a:cxnSpLocks/>
          </p:cNvCxnSpPr>
          <p:nvPr/>
        </p:nvCxnSpPr>
        <p:spPr>
          <a:xfrm>
            <a:off x="9226841" y="1257805"/>
            <a:ext cx="0" cy="20133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289FFB58-4D27-1B4C-BDEE-59C198EFB762}"/>
              </a:ext>
            </a:extLst>
          </p:cNvPr>
          <p:cNvCxnSpPr>
            <a:cxnSpLocks/>
          </p:cNvCxnSpPr>
          <p:nvPr/>
        </p:nvCxnSpPr>
        <p:spPr>
          <a:xfrm flipH="1">
            <a:off x="8727548" y="1257805"/>
            <a:ext cx="5040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379A594-8A64-4E42-895C-FC0BC1EF69E9}"/>
              </a:ext>
            </a:extLst>
          </p:cNvPr>
          <p:cNvSpPr txBox="1"/>
          <p:nvPr/>
        </p:nvSpPr>
        <p:spPr>
          <a:xfrm>
            <a:off x="8103644" y="4389993"/>
            <a:ext cx="229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program popup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AFB0DC9B-E983-6146-BF33-CD4EE0A7FD41}"/>
              </a:ext>
            </a:extLst>
          </p:cNvPr>
          <p:cNvCxnSpPr>
            <a:cxnSpLocks/>
          </p:cNvCxnSpPr>
          <p:nvPr/>
        </p:nvCxnSpPr>
        <p:spPr>
          <a:xfrm flipH="1">
            <a:off x="5722902" y="3938461"/>
            <a:ext cx="2920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78506BA-E084-DF40-B3D8-A8FA3EA5C5B6}"/>
              </a:ext>
            </a:extLst>
          </p:cNvPr>
          <p:cNvSpPr txBox="1"/>
          <p:nvPr/>
        </p:nvSpPr>
        <p:spPr>
          <a:xfrm>
            <a:off x="6110326" y="3326153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Fill infomation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28D33C2B-CE1F-3C41-91BA-A669A15E4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269" y="3413701"/>
            <a:ext cx="1049520" cy="10495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DE2848F-5A53-E243-B0D2-87430C200F7A}"/>
              </a:ext>
            </a:extLst>
          </p:cNvPr>
          <p:cNvSpPr txBox="1"/>
          <p:nvPr/>
        </p:nvSpPr>
        <p:spPr>
          <a:xfrm>
            <a:off x="3966526" y="4508066"/>
            <a:ext cx="229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147D1E00-7CD8-D042-82A4-376DC75F3C06}"/>
              </a:ext>
            </a:extLst>
          </p:cNvPr>
          <p:cNvCxnSpPr>
            <a:cxnSpLocks/>
          </p:cNvCxnSpPr>
          <p:nvPr/>
        </p:nvCxnSpPr>
        <p:spPr>
          <a:xfrm flipH="1">
            <a:off x="1809345" y="3938461"/>
            <a:ext cx="26130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186FCEEE-B9D6-2144-9F2B-B4EEBBFDD911}"/>
              </a:ext>
            </a:extLst>
          </p:cNvPr>
          <p:cNvSpPr txBox="1"/>
          <p:nvPr/>
        </p:nvSpPr>
        <p:spPr>
          <a:xfrm>
            <a:off x="1865922" y="3271149"/>
            <a:ext cx="2639912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 Update program infomation</a:t>
            </a:r>
          </a:p>
        </p:txBody>
      </p:sp>
    </p:spTree>
    <p:extLst>
      <p:ext uri="{BB962C8B-B14F-4D97-AF65-F5344CB8AC3E}">
        <p14:creationId xmlns:p14="http://schemas.microsoft.com/office/powerpoint/2010/main" val="22443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  <p:bldP spid="18" grpId="0"/>
      <p:bldP spid="23" grpId="0"/>
      <p:bldP spid="26" grpId="0"/>
      <p:bldP spid="28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D2E4B45-E9BB-4D4B-A810-F4E3250B5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1" t="-1670" r="52598" b="54091"/>
          <a:stretch/>
        </p:blipFill>
        <p:spPr>
          <a:xfrm>
            <a:off x="4180101" y="102141"/>
            <a:ext cx="6532926" cy="549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>
                <a:solidFill>
                  <a:schemeClr val="tx1"/>
                </a:solidFill>
              </a:rPr>
              <a:t>CREATE </a:t>
            </a:r>
            <a:r>
              <a:rPr lang="en-US" smtClean="0">
                <a:solidFill>
                  <a:schemeClr val="tx1"/>
                </a:solidFill>
              </a:rPr>
              <a:t>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607409" y="5009064"/>
            <a:ext cx="197803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2" y="1708411"/>
            <a:ext cx="1021786" cy="1021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73447" y="2517255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67254" y="2395508"/>
            <a:ext cx="175551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940109" y="1635427"/>
            <a:ext cx="251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021427" y="2624229"/>
            <a:ext cx="1183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List plan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44" y="1776296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048946" y="2785021"/>
            <a:ext cx="2515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Choose a program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235" y="4125761"/>
            <a:ext cx="1194158" cy="1194158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="" xmlns:a16="http://schemas.microsoft.com/office/drawing/2014/main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24312" y="2380963"/>
            <a:ext cx="1755515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143747" y="1630168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Choose a plan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770450" y="2577772"/>
            <a:ext cx="1783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Plan overview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550" y="1837127"/>
            <a:ext cx="1012371" cy="1012371"/>
          </a:xfrm>
          <a:prstGeom prst="rect">
            <a:avLst/>
          </a:prstGeom>
        </p:spPr>
      </p:pic>
      <p:cxnSp>
        <p:nvCxnSpPr>
          <p:cNvPr id="8" name="Elbow Connector 7"/>
          <p:cNvCxnSpPr>
            <a:cxnSpLocks/>
          </p:cNvCxnSpPr>
          <p:nvPr/>
        </p:nvCxnSpPr>
        <p:spPr>
          <a:xfrm rot="16200000" flipH="1">
            <a:off x="7734912" y="3019518"/>
            <a:ext cx="1686391" cy="409274"/>
          </a:xfrm>
          <a:prstGeom prst="bentConnector3">
            <a:avLst>
              <a:gd name="adj1" fmla="val 582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916920" y="5009063"/>
            <a:ext cx="106989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88" y="4086038"/>
            <a:ext cx="1194158" cy="1194158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H="1">
            <a:off x="5585441" y="4658487"/>
            <a:ext cx="204029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501251" y="3907692"/>
            <a:ext cx="251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4. Create a course</a:t>
            </a:r>
          </a:p>
        </p:txBody>
      </p:sp>
      <p:cxnSp>
        <p:nvCxnSpPr>
          <p:cNvPr id="38" name="Elbow Connector 37"/>
          <p:cNvCxnSpPr>
            <a:cxnSpLocks/>
          </p:cNvCxnSpPr>
          <p:nvPr/>
        </p:nvCxnSpPr>
        <p:spPr>
          <a:xfrm rot="10800000" flipV="1">
            <a:off x="1631756" y="4658487"/>
            <a:ext cx="1987622" cy="926048"/>
          </a:xfrm>
          <a:prstGeom prst="bentConnector3">
            <a:avLst>
              <a:gd name="adj1" fmla="val 100081"/>
            </a:avLst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365712" y="3993346"/>
            <a:ext cx="249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5. Update course</a:t>
            </a:r>
          </a:p>
        </p:txBody>
      </p:sp>
    </p:spTree>
    <p:extLst>
      <p:ext uri="{BB962C8B-B14F-4D97-AF65-F5344CB8AC3E}">
        <p14:creationId xmlns:p14="http://schemas.microsoft.com/office/powerpoint/2010/main" val="4521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32" grpId="0"/>
      <p:bldP spid="33" grpId="0"/>
      <p:bldP spid="39" grpId="0"/>
      <p:bldP spid="49" grpId="0"/>
      <p:bldP spid="6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H="1">
            <a:off x="5713936" y="4457043"/>
            <a:ext cx="2600231" cy="145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601339" y="3753435"/>
            <a:ext cx="286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9. Send course to review</a:t>
            </a:r>
          </a:p>
        </p:txBody>
      </p:sp>
      <p:cxnSp>
        <p:nvCxnSpPr>
          <p:cNvPr id="7" name="Straight Arrow Connector 6"/>
          <p:cNvCxnSpPr>
            <a:stCxn id="9" idx="2"/>
          </p:cNvCxnSpPr>
          <p:nvPr/>
        </p:nvCxnSpPr>
        <p:spPr>
          <a:xfrm>
            <a:off x="9338902" y="2418406"/>
            <a:ext cx="0" cy="1174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98" y="3928615"/>
            <a:ext cx="1017419" cy="1017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314166" y="1796697"/>
            <a:ext cx="204947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51" y="604098"/>
            <a:ext cx="1432103" cy="1432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112973" y="1764527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49" y="673344"/>
            <a:ext cx="1432103" cy="143210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2" idx="0"/>
          </p:cNvCxnSpPr>
          <p:nvPr/>
        </p:nvCxnSpPr>
        <p:spPr>
          <a:xfrm>
            <a:off x="1610301" y="0"/>
            <a:ext cx="0" cy="6733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683929" y="687935"/>
            <a:ext cx="1955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6. Create section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61873" y="1389395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619011"/>
            <a:ext cx="1432103" cy="14321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219517" y="1794592"/>
            <a:ext cx="98883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509707" y="698441"/>
            <a:ext cx="195548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7. Create lecture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587651" y="1399901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849876" y="4946034"/>
            <a:ext cx="978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29" y="3753435"/>
            <a:ext cx="1432103" cy="14321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385896" y="2504346"/>
            <a:ext cx="2217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8. Update lecture</a:t>
            </a:r>
          </a:p>
        </p:txBody>
      </p:sp>
    </p:spTree>
    <p:extLst>
      <p:ext uri="{BB962C8B-B14F-4D97-AF65-F5344CB8AC3E}">
        <p14:creationId xmlns:p14="http://schemas.microsoft.com/office/powerpoint/2010/main" val="114228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6" grpId="0"/>
      <p:bldP spid="19" grpId="0"/>
      <p:bldP spid="22" grpId="0"/>
      <p:bldP spid="27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506" y="425872"/>
            <a:ext cx="8337868" cy="470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40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REView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3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a 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72" y="170058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508320" y="1629205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review course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661" y="257176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34034" y="2795559"/>
            <a:ext cx="235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Review course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26664" y="2718440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10355" y="3435196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Give feedback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17" y="4002915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  <a:endCxn id="17" idx="0"/>
          </p:cNvCxnSpPr>
          <p:nvPr/>
        </p:nvCxnSpPr>
        <p:spPr>
          <a:xfrm flipH="1">
            <a:off x="9005213" y="3080988"/>
            <a:ext cx="13078" cy="995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726664" y="5200919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Feedback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921111" y="4708046"/>
            <a:ext cx="22434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48CE561-FD3B-B246-8C06-8ABB4F843307}"/>
              </a:ext>
            </a:extLst>
          </p:cNvPr>
          <p:cNvSpPr txBox="1"/>
          <p:nvPr/>
        </p:nvSpPr>
        <p:spPr>
          <a:xfrm>
            <a:off x="5921111" y="4274563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Approve course</a:t>
            </a:r>
          </a:p>
        </p:txBody>
      </p:sp>
    </p:spTree>
    <p:extLst>
      <p:ext uri="{BB962C8B-B14F-4D97-AF65-F5344CB8AC3E}">
        <p14:creationId xmlns:p14="http://schemas.microsoft.com/office/powerpoint/2010/main" val="253624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0" y="2209109"/>
            <a:ext cx="6028616" cy="22201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80171" y="1390702"/>
            <a:ext cx="3411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80171" y="2037033"/>
            <a:ext cx="4893013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meeting and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Trainers have to train repeatedly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Students cannot 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7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7" y="276225"/>
            <a:ext cx="4762544" cy="5065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15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 Enroll course, learn lecture, 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7B18824-0A7D-E34C-B111-5A6629EC4281}"/>
              </a:ext>
            </a:extLst>
          </p:cNvPr>
          <p:cNvSpPr txBox="1"/>
          <p:nvPr/>
        </p:nvSpPr>
        <p:spPr>
          <a:xfrm>
            <a:off x="5426192" y="4075618"/>
            <a:ext cx="3224315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Choose a </a:t>
            </a:r>
          </a:p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807921" y="1606181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0019" y="255954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980" y="1609574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51198" y="2760038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842470" y="1549375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specific plan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20957" y="2752380"/>
            <a:ext cx="22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38385" y="3239136"/>
            <a:ext cx="243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a specific program 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41440" y="3218680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653075" y="5217465"/>
            <a:ext cx="275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182" y="4108061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407585" y="4708046"/>
            <a:ext cx="2756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4D5ABDB0-DDED-6A41-8A48-0327E38AF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570" y="1576870"/>
            <a:ext cx="1089286" cy="10892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12278D3D-0EB7-4543-8A27-69A9F5D33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772" y="4013248"/>
            <a:ext cx="1194158" cy="11941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BD28BA6-BA37-6540-9959-BC38C761FB9F}"/>
              </a:ext>
            </a:extLst>
          </p:cNvPr>
          <p:cNvSpPr txBox="1"/>
          <p:nvPr/>
        </p:nvSpPr>
        <p:spPr>
          <a:xfrm>
            <a:off x="1416662" y="4140583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Enroll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7815555-469B-AE46-90CD-CF6B3D821FCE}"/>
              </a:ext>
            </a:extLst>
          </p:cNvPr>
          <p:cNvSpPr txBox="1"/>
          <p:nvPr/>
        </p:nvSpPr>
        <p:spPr>
          <a:xfrm>
            <a:off x="2873100" y="5204737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6C45A2F3-0F6D-9144-A8EE-C0B53F05E727}"/>
              </a:ext>
            </a:extLst>
          </p:cNvPr>
          <p:cNvCxnSpPr>
            <a:cxnSpLocks/>
          </p:cNvCxnSpPr>
          <p:nvPr/>
        </p:nvCxnSpPr>
        <p:spPr>
          <a:xfrm>
            <a:off x="2158151" y="4700318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6F1DBA63-D985-A841-9F70-B559D2A1FA5C}"/>
              </a:ext>
            </a:extLst>
          </p:cNvPr>
          <p:cNvCxnSpPr/>
          <p:nvPr/>
        </p:nvCxnSpPr>
        <p:spPr>
          <a:xfrm flipH="1">
            <a:off x="2149339" y="4708046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21" grpId="0"/>
      <p:bldP spid="22" grpId="0"/>
      <p:bldP spid="25" grpId="0"/>
      <p:bldP spid="31" grpId="0"/>
      <p:bldP spid="16" grpId="0"/>
      <p:bldP spid="32" grpId="0"/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6BC8D11-3160-444D-A5B7-32D3A7E8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55" y="1080343"/>
            <a:ext cx="1194158" cy="119415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8A52681B-444D-0341-B441-752ACE27BAED}"/>
              </a:ext>
            </a:extLst>
          </p:cNvPr>
          <p:cNvCxnSpPr>
            <a:cxnSpLocks/>
          </p:cNvCxnSpPr>
          <p:nvPr/>
        </p:nvCxnSpPr>
        <p:spPr>
          <a:xfrm>
            <a:off x="2057132" y="0"/>
            <a:ext cx="1" cy="1095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9807E37-B05F-E64A-AF00-A2A1282996B2}"/>
              </a:ext>
            </a:extLst>
          </p:cNvPr>
          <p:cNvSpPr txBox="1"/>
          <p:nvPr/>
        </p:nvSpPr>
        <p:spPr>
          <a:xfrm>
            <a:off x="244883" y="2274501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C87262B-D4A8-0C40-94FE-D5749971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81" y="1095152"/>
            <a:ext cx="1194158" cy="119415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DCF990E5-2EC9-CA4F-B1D7-2B18FB2FB644}"/>
              </a:ext>
            </a:extLst>
          </p:cNvPr>
          <p:cNvCxnSpPr>
            <a:cxnSpLocks/>
          </p:cNvCxnSpPr>
          <p:nvPr/>
        </p:nvCxnSpPr>
        <p:spPr>
          <a:xfrm flipV="1">
            <a:off x="2937908" y="1677422"/>
            <a:ext cx="219520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39F4B69-F812-E347-806B-D8A66D70B36A}"/>
              </a:ext>
            </a:extLst>
          </p:cNvPr>
          <p:cNvSpPr txBox="1"/>
          <p:nvPr/>
        </p:nvSpPr>
        <p:spPr>
          <a:xfrm>
            <a:off x="2423350" y="1095152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Learn lecture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C60DC632-ACCC-3846-A987-F69AE6D0034E}"/>
              </a:ext>
            </a:extLst>
          </p:cNvPr>
          <p:cNvCxnSpPr>
            <a:cxnSpLocks/>
          </p:cNvCxnSpPr>
          <p:nvPr/>
        </p:nvCxnSpPr>
        <p:spPr>
          <a:xfrm flipV="1">
            <a:off x="6729611" y="1662614"/>
            <a:ext cx="209475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E61E564-1BB0-9A4F-8A4B-D082C811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538" y="1065535"/>
            <a:ext cx="1194158" cy="11941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485106B-C936-5D4A-AE26-E3042059EB97}"/>
              </a:ext>
            </a:extLst>
          </p:cNvPr>
          <p:cNvSpPr txBox="1"/>
          <p:nvPr/>
        </p:nvSpPr>
        <p:spPr>
          <a:xfrm>
            <a:off x="6164830" y="1065535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 Take quiz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39D12782-7197-B34C-8DFC-82DFA3647255}"/>
              </a:ext>
            </a:extLst>
          </p:cNvPr>
          <p:cNvCxnSpPr>
            <a:cxnSpLocks/>
          </p:cNvCxnSpPr>
          <p:nvPr/>
        </p:nvCxnSpPr>
        <p:spPr>
          <a:xfrm>
            <a:off x="9612861" y="2824223"/>
            <a:ext cx="9756" cy="719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6B7A58DC-FB41-3C4B-B8C8-A4D77ADF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782" y="3639018"/>
            <a:ext cx="1194158" cy="1194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78F886B-A0CA-0340-A325-739C7E8C3A83}"/>
              </a:ext>
            </a:extLst>
          </p:cNvPr>
          <p:cNvSpPr txBox="1"/>
          <p:nvPr/>
        </p:nvSpPr>
        <p:spPr>
          <a:xfrm>
            <a:off x="9718786" y="2820851"/>
            <a:ext cx="322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 View quiz 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6BC6E9C4-3B69-874B-AD4D-FAD888886EA3}"/>
              </a:ext>
            </a:extLst>
          </p:cNvPr>
          <p:cNvCxnSpPr>
            <a:cxnSpLocks/>
          </p:cNvCxnSpPr>
          <p:nvPr/>
        </p:nvCxnSpPr>
        <p:spPr>
          <a:xfrm flipH="1">
            <a:off x="6405253" y="4239700"/>
            <a:ext cx="2419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3CCC25F3-4F8B-4645-9955-B280C796C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57" y="3596696"/>
            <a:ext cx="1236480" cy="1236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01DC955-ADD8-6C44-BFBA-C8A56813702E}"/>
              </a:ext>
            </a:extLst>
          </p:cNvPr>
          <p:cNvSpPr txBox="1"/>
          <p:nvPr/>
        </p:nvSpPr>
        <p:spPr>
          <a:xfrm>
            <a:off x="4119110" y="225969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622F9C3-13CD-554F-8215-0ECADA58AC3C}"/>
              </a:ext>
            </a:extLst>
          </p:cNvPr>
          <p:cNvSpPr txBox="1"/>
          <p:nvPr/>
        </p:nvSpPr>
        <p:spPr>
          <a:xfrm>
            <a:off x="7810367" y="2248905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178A0BC-5400-7048-AADF-2CECFDC72593}"/>
              </a:ext>
            </a:extLst>
          </p:cNvPr>
          <p:cNvSpPr txBox="1"/>
          <p:nvPr/>
        </p:nvSpPr>
        <p:spPr>
          <a:xfrm>
            <a:off x="7810367" y="4933930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15470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21" grpId="0"/>
      <p:bldP spid="17" grpId="1"/>
      <p:bldP spid="18" grpId="1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48" y="406398"/>
            <a:ext cx="6138637" cy="5073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05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View report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-&gt; View report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9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Choose a 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plan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" y="1677938"/>
            <a:ext cx="879038" cy="8790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940767" y="159400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report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8" y="254911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97775" y="2816059"/>
            <a:ext cx="22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page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27847" y="2675590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detail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10355" y="3237551"/>
            <a:ext cx="29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Choose a learner/author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46" y="3996561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18290" y="3080988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726664" y="5200919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Detail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313251" y="4708046"/>
            <a:ext cx="18512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646" y="297820"/>
            <a:ext cx="7158381" cy="518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5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3303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0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8F0FB66-9AE7-BD4C-88DB-68440C1649FD}"/>
              </a:ext>
            </a:extLst>
          </p:cNvPr>
          <p:cNvSpPr/>
          <p:nvPr/>
        </p:nvSpPr>
        <p:spPr>
          <a:xfrm>
            <a:off x="3831774" y="1634733"/>
            <a:ext cx="7506786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2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Currently only supports the web platform</a:t>
            </a:r>
          </a:p>
          <a:p>
            <a:pPr marL="45720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Limited learning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12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2022197"/>
            <a:ext cx="5800730" cy="269124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4765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Send employees outside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Lower employees’ trust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Expensive solution 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44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194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and improve system on mobile platforms such as iOS, Android, 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Expanse learning resource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980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596410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" y="1736366"/>
            <a:ext cx="5800730" cy="326291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3506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Buy course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content of course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learners’ process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32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0" y="1924984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714422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209145" y="1974196"/>
            <a:ext cx="7662131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1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610022"/>
            <a:ext cx="6593799" cy="33988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27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overview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=""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=""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architecture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=""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=""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284048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466</TotalTime>
  <Words>706</Words>
  <Application>Microsoft Office PowerPoint</Application>
  <PresentationFormat>Custom</PresentationFormat>
  <Paragraphs>238</Paragraphs>
  <Slides>52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Main Event</vt:lpstr>
      <vt:lpstr>CORPORATE TRAINING SYSTEM</vt:lpstr>
      <vt:lpstr>OUTLINE</vt:lpstr>
      <vt:lpstr>INTRODUCTION</vt:lpstr>
      <vt:lpstr>Current situation</vt:lpstr>
      <vt:lpstr>Current situation</vt:lpstr>
      <vt:lpstr>Current situation</vt:lpstr>
      <vt:lpstr>Current situation</vt:lpstr>
      <vt:lpstr>SOLUTIONS</vt:lpstr>
      <vt:lpstr>IMPLEMENTATION</vt:lpstr>
      <vt:lpstr>Data hierarchy</vt:lpstr>
      <vt:lpstr>PowerPoint Presentation</vt:lpstr>
      <vt:lpstr>Features</vt:lpstr>
      <vt:lpstr>SYSTEM ADMIN</vt:lpstr>
      <vt:lpstr>ADmin</vt:lpstr>
      <vt:lpstr>Manager</vt:lpstr>
      <vt:lpstr>Manager</vt:lpstr>
      <vt:lpstr>Manager</vt:lpstr>
      <vt:lpstr>Manager</vt:lpstr>
      <vt:lpstr>Manager</vt:lpstr>
      <vt:lpstr>Manager</vt:lpstr>
      <vt:lpstr>author</vt:lpstr>
      <vt:lpstr>learner</vt:lpstr>
      <vt:lpstr>learner</vt:lpstr>
      <vt:lpstr>learner</vt:lpstr>
      <vt:lpstr>SYSTEM ARCHITECTURE</vt:lpstr>
      <vt:lpstr>Algorithm</vt:lpstr>
      <vt:lpstr>Define problem</vt:lpstr>
      <vt:lpstr>SOlution</vt:lpstr>
      <vt:lpstr>DEMONSTRATION</vt:lpstr>
      <vt:lpstr>DEMO MANAGER: CREATE plan, Create program</vt:lpstr>
      <vt:lpstr>PROCESS: </vt:lpstr>
      <vt:lpstr>PowerPoint Presentation</vt:lpstr>
      <vt:lpstr>ENTITIES</vt:lpstr>
      <vt:lpstr>DEMO author: CREATE Course</vt:lpstr>
      <vt:lpstr>PROCESS</vt:lpstr>
      <vt:lpstr>PowerPoint Presentation</vt:lpstr>
      <vt:lpstr>PowerPoint Presentation</vt:lpstr>
      <vt:lpstr>DEMO MANAGER: REView course</vt:lpstr>
      <vt:lpstr>PROCESS</vt:lpstr>
      <vt:lpstr>ENTITIES</vt:lpstr>
      <vt:lpstr>DEMO Learner: Enroll course, learn lecture, take quiz</vt:lpstr>
      <vt:lpstr>PROCESS</vt:lpstr>
      <vt:lpstr>PowerPoint Presentation</vt:lpstr>
      <vt:lpstr>ENTITIES</vt:lpstr>
      <vt:lpstr>DEMO MANAGER: View report  -&gt; View report detail</vt:lpstr>
      <vt:lpstr>PROCESS</vt:lpstr>
      <vt:lpstr>ENTITIES</vt:lpstr>
      <vt:lpstr>VALUES</vt:lpstr>
      <vt:lpstr>CHALLENGES</vt:lpstr>
      <vt:lpstr>FUTURE PLANS</vt:lpstr>
      <vt:lpstr>THANK YOU FOR LISTENING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Microsoft</cp:lastModifiedBy>
  <cp:revision>57</cp:revision>
  <dcterms:created xsi:type="dcterms:W3CDTF">2018-04-18T03:06:46Z</dcterms:created>
  <dcterms:modified xsi:type="dcterms:W3CDTF">2018-04-25T03:46:49Z</dcterms:modified>
</cp:coreProperties>
</file>